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7" r:id="rId3"/>
    <p:sldId id="278" r:id="rId4"/>
    <p:sldId id="298" r:id="rId5"/>
    <p:sldId id="301" r:id="rId6"/>
    <p:sldId id="300" r:id="rId7"/>
    <p:sldId id="272" r:id="rId8"/>
    <p:sldId id="302" r:id="rId9"/>
    <p:sldId id="304" r:id="rId10"/>
    <p:sldId id="305" r:id="rId11"/>
    <p:sldId id="303" r:id="rId12"/>
    <p:sldId id="280" r:id="rId13"/>
    <p:sldId id="306" r:id="rId14"/>
    <p:sldId id="307" r:id="rId15"/>
    <p:sldId id="308" r:id="rId16"/>
    <p:sldId id="279" r:id="rId1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7D78"/>
    <a:srgbClr val="ED6E25"/>
    <a:srgbClr val="FEFDF4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99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7EE85E3-F302-AF65-2252-B2D44F018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1D7E0E-0C4A-275B-2E62-7F8FB70B5D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3E488-7F72-49F5-93BF-15411CFD322E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D7A9D-4506-D1D8-B240-6EAD5A99FF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4FF3A1-3979-43C3-09B3-2A15F3A3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F4CE1-EF9F-49F2-9333-80EFD1869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38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7212E-9235-4059-B486-E22859A75091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0420-3FB7-47D0-9BCB-D2A0310C9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3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90420-3FB7-47D0-9BCB-D2A0310C9E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9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4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CEEB53-1F22-3CFF-628F-586D40E1A648}"/>
              </a:ext>
            </a:extLst>
          </p:cNvPr>
          <p:cNvSpPr/>
          <p:nvPr userDrawn="1"/>
        </p:nvSpPr>
        <p:spPr>
          <a:xfrm>
            <a:off x="111579" y="1320800"/>
            <a:ext cx="8920842" cy="5398520"/>
          </a:xfrm>
          <a:prstGeom prst="roundRect">
            <a:avLst>
              <a:gd name="adj" fmla="val 6161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2" r="6399"/>
          <a:stretch/>
        </p:blipFill>
        <p:spPr>
          <a:xfrm>
            <a:off x="0" y="0"/>
            <a:ext cx="5975168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3053751" y="0"/>
            <a:ext cx="6090249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28B582-7176-8330-4629-4D33D87B325A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9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9" r="63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1" y="0"/>
            <a:ext cx="367937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8B897-368D-477C-37DC-5EB644737681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5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DAB1E-7704-4A88-9845-A399B093FA36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B9300-E750-477A-8388-25965E800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6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2" r:id="rId4"/>
    <p:sldLayoutId id="2147483664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BDE0BF-D811-908C-AC77-C5AB6D1A376F}"/>
              </a:ext>
            </a:extLst>
          </p:cNvPr>
          <p:cNvSpPr txBox="1"/>
          <p:nvPr/>
        </p:nvSpPr>
        <p:spPr>
          <a:xfrm>
            <a:off x="1888764" y="723688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2F2F2F"/>
                </a:solidFill>
                <a:latin typeface="+mj-ea"/>
                <a:ea typeface="+mj-ea"/>
              </a:rPr>
              <a:t>OSS</a:t>
            </a:r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프로젝트 최종발표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3FB1D-1649-E1EF-2C3C-3DE25D124032}"/>
              </a:ext>
            </a:extLst>
          </p:cNvPr>
          <p:cNvSpPr txBox="1"/>
          <p:nvPr/>
        </p:nvSpPr>
        <p:spPr>
          <a:xfrm>
            <a:off x="2141805" y="2315887"/>
            <a:ext cx="541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rgbClr val="ED6E25"/>
                </a:solidFill>
                <a:latin typeface="+mj-ea"/>
                <a:ea typeface="+mj-ea"/>
              </a:rPr>
              <a:t>동국대학교</a:t>
            </a:r>
            <a:r>
              <a:rPr lang="ko-KR" altLang="en-US" sz="54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5400" spc="-150" dirty="0" err="1">
                <a:solidFill>
                  <a:srgbClr val="2F2F2F"/>
                </a:solidFill>
                <a:latin typeface="+mj-ea"/>
                <a:ea typeface="+mj-ea"/>
              </a:rPr>
              <a:t>알리미</a:t>
            </a:r>
            <a:endParaRPr lang="ko-KR" altLang="en-US" sz="54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C15B1-3929-0BA4-C163-926353A13B5D}"/>
              </a:ext>
            </a:extLst>
          </p:cNvPr>
          <p:cNvSpPr txBox="1"/>
          <p:nvPr/>
        </p:nvSpPr>
        <p:spPr>
          <a:xfrm>
            <a:off x="7177178" y="4075269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ED6E25"/>
                </a:solidFill>
                <a:latin typeface="+mj-ea"/>
                <a:ea typeface="+mj-ea"/>
              </a:rPr>
              <a:t>11</a:t>
            </a:r>
            <a:r>
              <a:rPr lang="ko-KR" altLang="en-US" sz="1600" spc="-150" dirty="0">
                <a:solidFill>
                  <a:srgbClr val="ED6E25"/>
                </a:solidFill>
                <a:latin typeface="+mj-ea"/>
                <a:ea typeface="+mj-ea"/>
              </a:rPr>
              <a:t>조 </a:t>
            </a:r>
            <a:r>
              <a:rPr lang="ko-KR" altLang="en-US" sz="1600" spc="-150" dirty="0" err="1">
                <a:solidFill>
                  <a:srgbClr val="ED6E25"/>
                </a:solidFill>
                <a:latin typeface="+mj-ea"/>
                <a:ea typeface="+mj-ea"/>
              </a:rPr>
              <a:t>십원조</a:t>
            </a:r>
            <a:endParaRPr lang="ko-KR" altLang="en-US" sz="1600" spc="-150" dirty="0">
              <a:solidFill>
                <a:srgbClr val="ED6E25"/>
              </a:solidFill>
              <a:latin typeface="+mj-ea"/>
              <a:ea typeface="+mj-ea"/>
            </a:endParaRPr>
          </a:p>
        </p:txBody>
      </p:sp>
      <p:pic>
        <p:nvPicPr>
          <p:cNvPr id="23" name="그림 22" descr="원, 로고, 폰트이(가) 표시된 사진&#10;&#10;자동 생성된 설명">
            <a:extLst>
              <a:ext uri="{FF2B5EF4-FFF2-40B4-BE49-F238E27FC236}">
                <a16:creationId xmlns:a16="http://schemas.microsoft.com/office/drawing/2014/main" id="{2A29FE06-3BF6-F0F2-1A33-195C480D2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 t="-4420" r="28393" b="4420"/>
          <a:stretch/>
        </p:blipFill>
        <p:spPr>
          <a:xfrm>
            <a:off x="1966821" y="4151549"/>
            <a:ext cx="1731035" cy="1811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CB6F8-6303-B921-8354-5594E2FA1609}"/>
              </a:ext>
            </a:extLst>
          </p:cNvPr>
          <p:cNvSpPr txBox="1"/>
          <p:nvPr/>
        </p:nvSpPr>
        <p:spPr>
          <a:xfrm>
            <a:off x="2254817" y="1980415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동국대학교 공지사항 및 학사일정 통합형 웹 애플리케이션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34293D-A6D4-AD6C-2B22-4024BB2FB094}"/>
              </a:ext>
            </a:extLst>
          </p:cNvPr>
          <p:cNvGrpSpPr/>
          <p:nvPr/>
        </p:nvGrpSpPr>
        <p:grpSpPr>
          <a:xfrm>
            <a:off x="4572000" y="4399406"/>
            <a:ext cx="3746032" cy="523220"/>
            <a:chOff x="4572000" y="4343618"/>
            <a:chExt cx="3746032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62FB9-F4A8-933E-79DD-1D88FC60A807}"/>
                </a:ext>
              </a:extLst>
            </p:cNvPr>
            <p:cNvSpPr txBox="1"/>
            <p:nvPr/>
          </p:nvSpPr>
          <p:spPr>
            <a:xfrm>
              <a:off x="7177178" y="4343618"/>
              <a:ext cx="1140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전병현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02CFB0-0BEC-F470-0FAE-64759DD13DD2}"/>
                </a:ext>
              </a:extLst>
            </p:cNvPr>
            <p:cNvSpPr txBox="1"/>
            <p:nvPr/>
          </p:nvSpPr>
          <p:spPr>
            <a:xfrm>
              <a:off x="4572000" y="4528284"/>
              <a:ext cx="2676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2019112481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산업시스템공학과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F58E38-22FB-3FC7-7A2D-A49BF8CC3A43}"/>
              </a:ext>
            </a:extLst>
          </p:cNvPr>
          <p:cNvGrpSpPr/>
          <p:nvPr/>
        </p:nvGrpSpPr>
        <p:grpSpPr>
          <a:xfrm>
            <a:off x="5446147" y="4908209"/>
            <a:ext cx="2871885" cy="523220"/>
            <a:chOff x="5446147" y="4826464"/>
            <a:chExt cx="287188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498ACA-D69B-223B-5DCC-921E83715778}"/>
                </a:ext>
              </a:extLst>
            </p:cNvPr>
            <p:cNvSpPr txBox="1"/>
            <p:nvPr/>
          </p:nvSpPr>
          <p:spPr>
            <a:xfrm>
              <a:off x="7177179" y="4826464"/>
              <a:ext cx="1140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 err="1">
                  <a:solidFill>
                    <a:srgbClr val="2F2F2F"/>
                  </a:solidFill>
                  <a:latin typeface="+mj-ea"/>
                  <a:ea typeface="+mj-ea"/>
                </a:rPr>
                <a:t>박주한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04821E-9E4C-A692-B877-660453CF4C60}"/>
                </a:ext>
              </a:extLst>
            </p:cNvPr>
            <p:cNvSpPr txBox="1"/>
            <p:nvPr/>
          </p:nvSpPr>
          <p:spPr>
            <a:xfrm>
              <a:off x="5446147" y="5011130"/>
              <a:ext cx="1802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2019110359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사학과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6EFBD0-6C7C-3EEA-D744-4B370EA0C985}"/>
              </a:ext>
            </a:extLst>
          </p:cNvPr>
          <p:cNvGrpSpPr/>
          <p:nvPr/>
        </p:nvGrpSpPr>
        <p:grpSpPr>
          <a:xfrm>
            <a:off x="4940062" y="5417013"/>
            <a:ext cx="3377970" cy="523220"/>
            <a:chOff x="4940062" y="5319933"/>
            <a:chExt cx="337797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23988-D8A1-4F74-C825-0ABCA64EBEC0}"/>
                </a:ext>
              </a:extLst>
            </p:cNvPr>
            <p:cNvSpPr txBox="1"/>
            <p:nvPr/>
          </p:nvSpPr>
          <p:spPr>
            <a:xfrm>
              <a:off x="7177180" y="5319933"/>
              <a:ext cx="1140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성민제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27E022-E8F6-29B1-D59E-94171014A3FE}"/>
                </a:ext>
              </a:extLst>
            </p:cNvPr>
            <p:cNvSpPr txBox="1"/>
            <p:nvPr/>
          </p:nvSpPr>
          <p:spPr>
            <a:xfrm>
              <a:off x="4940062" y="5504599"/>
              <a:ext cx="2308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2019111770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의생명공학과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36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79B72-18CB-98F5-FA47-1D231D79FA86}"/>
              </a:ext>
            </a:extLst>
          </p:cNvPr>
          <p:cNvSpPr txBox="1"/>
          <p:nvPr/>
        </p:nvSpPr>
        <p:spPr>
          <a:xfrm>
            <a:off x="2122458" y="262181"/>
            <a:ext cx="4899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결과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– 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회원가입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0EBADE-56E2-85F1-C30C-B1551DEA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3" r="12723" b="7419"/>
          <a:stretch/>
        </p:blipFill>
        <p:spPr>
          <a:xfrm>
            <a:off x="407226" y="1573906"/>
            <a:ext cx="8329548" cy="46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0ECAA5-1E1C-11E4-A661-F651FDDEF76F}"/>
              </a:ext>
            </a:extLst>
          </p:cNvPr>
          <p:cNvSpPr txBox="1"/>
          <p:nvPr/>
        </p:nvSpPr>
        <p:spPr>
          <a:xfrm>
            <a:off x="1469235" y="262181"/>
            <a:ext cx="6205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결과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– 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메인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로그인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O)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CAF575-7F7C-440C-5A17-25EA03D92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9" t="10439" r="25979" b="-48"/>
          <a:stretch/>
        </p:blipFill>
        <p:spPr>
          <a:xfrm>
            <a:off x="2224541" y="1397512"/>
            <a:ext cx="4750873" cy="52903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014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1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4065D-A5EA-6FC6-4320-9B5FD999CFF7}"/>
              </a:ext>
            </a:extLst>
          </p:cNvPr>
          <p:cNvSpPr txBox="1"/>
          <p:nvPr/>
        </p:nvSpPr>
        <p:spPr>
          <a:xfrm>
            <a:off x="460489" y="156642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 결과 정리 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125D2C-0BC3-93AD-BFEB-8124EAB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60" y="1566424"/>
            <a:ext cx="5533439" cy="4939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EECD4-D567-AC74-93F0-D2D79EC47BE1}"/>
              </a:ext>
            </a:extLst>
          </p:cNvPr>
          <p:cNvSpPr txBox="1"/>
          <p:nvPr/>
        </p:nvSpPr>
        <p:spPr>
          <a:xfrm>
            <a:off x="8073993" y="568283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ED6E25"/>
                </a:solidFill>
                <a:latin typeface="+mj-ea"/>
                <a:ea typeface="+mj-ea"/>
              </a:rPr>
              <a:t>-</a:t>
            </a:r>
            <a:r>
              <a:rPr lang="ko-KR" altLang="en-US" spc="-150" dirty="0">
                <a:solidFill>
                  <a:srgbClr val="ED6E25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rgbClr val="ED6E25"/>
                </a:solidFill>
                <a:latin typeface="+mj-ea"/>
                <a:ea typeface="+mj-ea"/>
              </a:rPr>
              <a:t>FE</a:t>
            </a:r>
            <a:endParaRPr lang="ko-KR" altLang="en-US" sz="1400" spc="-150" dirty="0">
              <a:solidFill>
                <a:srgbClr val="ED6E25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354A2-0289-AB9C-3D7A-07D18742A823}"/>
              </a:ext>
            </a:extLst>
          </p:cNvPr>
          <p:cNvSpPr txBox="1"/>
          <p:nvPr/>
        </p:nvSpPr>
        <p:spPr>
          <a:xfrm>
            <a:off x="8073993" y="605089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8E7D78"/>
                </a:solidFill>
                <a:latin typeface="+mj-ea"/>
                <a:ea typeface="+mj-ea"/>
              </a:rPr>
              <a:t>-</a:t>
            </a:r>
            <a:r>
              <a:rPr lang="ko-KR" altLang="en-US" spc="-150" dirty="0">
                <a:solidFill>
                  <a:srgbClr val="8E7D78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rgbClr val="8E7D78"/>
                </a:solidFill>
                <a:latin typeface="+mj-ea"/>
                <a:ea typeface="+mj-ea"/>
              </a:rPr>
              <a:t>BE</a:t>
            </a:r>
            <a:endParaRPr lang="ko-KR" altLang="en-US" sz="1400" spc="-150" dirty="0">
              <a:solidFill>
                <a:srgbClr val="8E7D78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645EF0-D39A-8816-F29D-710DC0894FD0}"/>
              </a:ext>
            </a:extLst>
          </p:cNvPr>
          <p:cNvSpPr/>
          <p:nvPr/>
        </p:nvSpPr>
        <p:spPr>
          <a:xfrm>
            <a:off x="3189186" y="1509647"/>
            <a:ext cx="4807213" cy="5086172"/>
          </a:xfrm>
          <a:prstGeom prst="rect">
            <a:avLst/>
          </a:prstGeom>
          <a:solidFill>
            <a:srgbClr val="8E7D78">
              <a:alpha val="10000"/>
            </a:srgbClr>
          </a:solidFill>
          <a:ln w="25400">
            <a:solidFill>
              <a:srgbClr val="8E7D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904A2-5BE9-AB31-45F6-149C09714C50}"/>
              </a:ext>
            </a:extLst>
          </p:cNvPr>
          <p:cNvSpPr/>
          <p:nvPr/>
        </p:nvSpPr>
        <p:spPr>
          <a:xfrm>
            <a:off x="3232030" y="1566424"/>
            <a:ext cx="4721525" cy="4939331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ED6E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3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920223" y="26218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281B-07A1-0707-E013-FBAEB459A6D6}"/>
              </a:ext>
            </a:extLst>
          </p:cNvPr>
          <p:cNvSpPr txBox="1"/>
          <p:nvPr/>
        </p:nvSpPr>
        <p:spPr>
          <a:xfrm>
            <a:off x="460489" y="1566424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시나리오 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1. 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사용자 등록 및 로그인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875535-698D-42E0-24D0-05064A6FCCEC}"/>
              </a:ext>
            </a:extLst>
          </p:cNvPr>
          <p:cNvSpPr/>
          <p:nvPr/>
        </p:nvSpPr>
        <p:spPr>
          <a:xfrm>
            <a:off x="871268" y="2184477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C9AEBC-47A5-55AD-9CFA-229CF6B3CE6D}"/>
              </a:ext>
            </a:extLst>
          </p:cNvPr>
          <p:cNvSpPr/>
          <p:nvPr/>
        </p:nvSpPr>
        <p:spPr>
          <a:xfrm>
            <a:off x="871268" y="3668220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581452-5A35-1D0F-93F5-233C1B532C94}"/>
              </a:ext>
            </a:extLst>
          </p:cNvPr>
          <p:cNvSpPr/>
          <p:nvPr/>
        </p:nvSpPr>
        <p:spPr>
          <a:xfrm>
            <a:off x="871268" y="5067972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E9E685-46E9-13B6-8327-64FA22EA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8" y="5249279"/>
            <a:ext cx="720000" cy="7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FC0173-4848-CB1C-27C3-D6641405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8" y="3849527"/>
            <a:ext cx="720000" cy="7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9F0BD48-37C1-F19D-B1F9-0FAE72F7F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8" y="2365784"/>
            <a:ext cx="720000" cy="7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D3985E-D756-F9B4-9CBD-2968735C343E}"/>
              </a:ext>
            </a:extLst>
          </p:cNvPr>
          <p:cNvSpPr txBox="1"/>
          <p:nvPr/>
        </p:nvSpPr>
        <p:spPr>
          <a:xfrm>
            <a:off x="2395724" y="2494951"/>
            <a:ext cx="473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브라우저를 열고 프로젝트 </a:t>
            </a:r>
            <a:r>
              <a:rPr lang="en-US" altLang="ko-KR" sz="2400" spc="-150" dirty="0">
                <a:solidFill>
                  <a:srgbClr val="FEFDF4"/>
                </a:solidFill>
                <a:latin typeface="+mj-ea"/>
                <a:ea typeface="+mj-ea"/>
              </a:rPr>
              <a:t>URL</a:t>
            </a:r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에 접속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980C9-9D53-76C7-E081-F97D507F2AB4}"/>
              </a:ext>
            </a:extLst>
          </p:cNvPr>
          <p:cNvSpPr txBox="1"/>
          <p:nvPr/>
        </p:nvSpPr>
        <p:spPr>
          <a:xfrm>
            <a:off x="1942074" y="3794028"/>
            <a:ext cx="5638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회원가입 페이지로 이동하여 사용자 정보 입력</a:t>
            </a:r>
            <a:br>
              <a:rPr lang="en-US" altLang="ko-KR" sz="2400" spc="-150" dirty="0">
                <a:solidFill>
                  <a:srgbClr val="FEFDF4"/>
                </a:solidFill>
                <a:latin typeface="+mj-ea"/>
                <a:ea typeface="+mj-ea"/>
              </a:rPr>
            </a:br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회원가입 완료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72999-D663-9997-0331-328DEEF5D8D5}"/>
              </a:ext>
            </a:extLst>
          </p:cNvPr>
          <p:cNvSpPr txBox="1"/>
          <p:nvPr/>
        </p:nvSpPr>
        <p:spPr>
          <a:xfrm>
            <a:off x="2951966" y="5193780"/>
            <a:ext cx="361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로그인 페이지로 이동하여</a:t>
            </a:r>
            <a:endParaRPr lang="en-US" altLang="ko-KR" sz="2400" spc="-150" dirty="0">
              <a:solidFill>
                <a:srgbClr val="FEFDF4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가입한 계정으로 로그인 진행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53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920223" y="26218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281B-07A1-0707-E013-FBAEB459A6D6}"/>
              </a:ext>
            </a:extLst>
          </p:cNvPr>
          <p:cNvSpPr txBox="1"/>
          <p:nvPr/>
        </p:nvSpPr>
        <p:spPr>
          <a:xfrm>
            <a:off x="460489" y="1566424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시나리오 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2. 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카테고리 조회 및 저장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875535-698D-42E0-24D0-05064A6FCCEC}"/>
              </a:ext>
            </a:extLst>
          </p:cNvPr>
          <p:cNvSpPr/>
          <p:nvPr/>
        </p:nvSpPr>
        <p:spPr>
          <a:xfrm>
            <a:off x="871268" y="2184477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C9AEBC-47A5-55AD-9CFA-229CF6B3CE6D}"/>
              </a:ext>
            </a:extLst>
          </p:cNvPr>
          <p:cNvSpPr/>
          <p:nvPr/>
        </p:nvSpPr>
        <p:spPr>
          <a:xfrm>
            <a:off x="871268" y="3668220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581452-5A35-1D0F-93F5-233C1B532C94}"/>
              </a:ext>
            </a:extLst>
          </p:cNvPr>
          <p:cNvSpPr/>
          <p:nvPr/>
        </p:nvSpPr>
        <p:spPr>
          <a:xfrm>
            <a:off x="871268" y="5067972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3985E-D756-F9B4-9CBD-2968735C343E}"/>
              </a:ext>
            </a:extLst>
          </p:cNvPr>
          <p:cNvSpPr txBox="1"/>
          <p:nvPr/>
        </p:nvSpPr>
        <p:spPr>
          <a:xfrm>
            <a:off x="2615340" y="2310285"/>
            <a:ext cx="429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로그인 후 사용자가 조회할 수 있는</a:t>
            </a:r>
            <a:endParaRPr lang="en-US" altLang="ko-KR" sz="2400" spc="-150" dirty="0">
              <a:solidFill>
                <a:srgbClr val="FEFDF4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카테고리 목록들을 표시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980C9-9D53-76C7-E081-F97D507F2AB4}"/>
              </a:ext>
            </a:extLst>
          </p:cNvPr>
          <p:cNvSpPr txBox="1"/>
          <p:nvPr/>
        </p:nvSpPr>
        <p:spPr>
          <a:xfrm>
            <a:off x="2514351" y="3978694"/>
            <a:ext cx="44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카테고리를 </a:t>
            </a:r>
            <a:r>
              <a:rPr lang="ko-KR" altLang="en-US" sz="2400" spc="-150">
                <a:solidFill>
                  <a:srgbClr val="FEFDF4"/>
                </a:solidFill>
                <a:latin typeface="+mj-ea"/>
                <a:ea typeface="+mj-ea"/>
              </a:rPr>
              <a:t>선택하고 저장 버튼 클릭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72999-D663-9997-0331-328DEEF5D8D5}"/>
              </a:ext>
            </a:extLst>
          </p:cNvPr>
          <p:cNvSpPr txBox="1"/>
          <p:nvPr/>
        </p:nvSpPr>
        <p:spPr>
          <a:xfrm>
            <a:off x="2951969" y="5378446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저장된 카테고리 목록을 표시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345156-DBEC-C6F4-CFD6-74BE0606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8" y="2376220"/>
            <a:ext cx="720000" cy="7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659705-F075-E8C3-2DFB-F08895CE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8" y="3862813"/>
            <a:ext cx="720000" cy="7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B23E6E-C1A8-52D9-60D4-9FBF5168D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8" y="527228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920223" y="26218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281B-07A1-0707-E013-FBAEB459A6D6}"/>
              </a:ext>
            </a:extLst>
          </p:cNvPr>
          <p:cNvSpPr txBox="1"/>
          <p:nvPr/>
        </p:nvSpPr>
        <p:spPr>
          <a:xfrm>
            <a:off x="460489" y="156642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시나리오 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3. 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새로운 공지사항 문자 알림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875535-698D-42E0-24D0-05064A6FCCEC}"/>
              </a:ext>
            </a:extLst>
          </p:cNvPr>
          <p:cNvSpPr/>
          <p:nvPr/>
        </p:nvSpPr>
        <p:spPr>
          <a:xfrm>
            <a:off x="871268" y="2184477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C9AEBC-47A5-55AD-9CFA-229CF6B3CE6D}"/>
              </a:ext>
            </a:extLst>
          </p:cNvPr>
          <p:cNvSpPr/>
          <p:nvPr/>
        </p:nvSpPr>
        <p:spPr>
          <a:xfrm>
            <a:off x="871268" y="3668220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581452-5A35-1D0F-93F5-233C1B532C94}"/>
              </a:ext>
            </a:extLst>
          </p:cNvPr>
          <p:cNvSpPr/>
          <p:nvPr/>
        </p:nvSpPr>
        <p:spPr>
          <a:xfrm>
            <a:off x="871268" y="5067972"/>
            <a:ext cx="7240438" cy="10826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3985E-D756-F9B4-9CBD-2968735C343E}"/>
              </a:ext>
            </a:extLst>
          </p:cNvPr>
          <p:cNvSpPr txBox="1"/>
          <p:nvPr/>
        </p:nvSpPr>
        <p:spPr>
          <a:xfrm>
            <a:off x="2076732" y="2494951"/>
            <a:ext cx="536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임시로 만들어 놓은 블로그 카테고리를 저장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980C9-9D53-76C7-E081-F97D507F2AB4}"/>
              </a:ext>
            </a:extLst>
          </p:cNvPr>
          <p:cNvSpPr txBox="1"/>
          <p:nvPr/>
        </p:nvSpPr>
        <p:spPr>
          <a:xfrm>
            <a:off x="2253061" y="3794028"/>
            <a:ext cx="501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사전에 만들어 놓은 블로그 계정으로</a:t>
            </a:r>
            <a:endParaRPr lang="en-US" altLang="ko-KR" sz="2400" spc="-150" dirty="0">
              <a:solidFill>
                <a:srgbClr val="FEFDF4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새로운 글 작성 </a:t>
            </a:r>
            <a:r>
              <a:rPr lang="en-US" altLang="ko-KR" sz="2400" spc="-150" dirty="0">
                <a:solidFill>
                  <a:srgbClr val="FEFDF4"/>
                </a:solidFill>
                <a:latin typeface="+mj-ea"/>
                <a:ea typeface="+mj-ea"/>
              </a:rPr>
              <a:t>(</a:t>
            </a:r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공지사항이 새로 올라옴</a:t>
            </a:r>
            <a:r>
              <a:rPr lang="en-US" altLang="ko-KR" sz="2400" spc="-150" dirty="0">
                <a:solidFill>
                  <a:srgbClr val="FEFDF4"/>
                </a:solidFill>
                <a:latin typeface="+mj-ea"/>
                <a:ea typeface="+mj-ea"/>
              </a:rPr>
              <a:t>)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72999-D663-9997-0331-328DEEF5D8D5}"/>
              </a:ext>
            </a:extLst>
          </p:cNvPr>
          <p:cNvSpPr txBox="1"/>
          <p:nvPr/>
        </p:nvSpPr>
        <p:spPr>
          <a:xfrm>
            <a:off x="2043067" y="5193780"/>
            <a:ext cx="5436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문자메시지를 보여주어</a:t>
            </a:r>
            <a:endParaRPr lang="en-US" altLang="ko-KR" sz="2400" spc="-150" dirty="0">
              <a:solidFill>
                <a:srgbClr val="FEFDF4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rgbClr val="FEFDF4"/>
                </a:solidFill>
                <a:latin typeface="+mj-ea"/>
                <a:ea typeface="+mj-ea"/>
              </a:rPr>
              <a:t>새로운 공지사항에 대한 알림이 오는 것 확인</a:t>
            </a:r>
            <a:endParaRPr lang="ko-KR" altLang="en-US" sz="18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F56A7C-4AF9-DEB8-F90F-1AB8302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8" y="2365783"/>
            <a:ext cx="720000" cy="7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FE8153-B6FB-1A25-3AD2-F7AB3555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8" y="3829404"/>
            <a:ext cx="720000" cy="7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6BF3A-7FCE-449C-ADEA-9B3F29EC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8" y="524927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283831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질의 응답</a:t>
            </a:r>
          </a:p>
        </p:txBody>
      </p:sp>
      <p:pic>
        <p:nvPicPr>
          <p:cNvPr id="6" name="그림 5" descr="그래픽, 원, 로고, 폰트이(가) 표시된 사진&#10;&#10;자동 생성된 설명">
            <a:extLst>
              <a:ext uri="{FF2B5EF4-FFF2-40B4-BE49-F238E27FC236}">
                <a16:creationId xmlns:a16="http://schemas.microsoft.com/office/drawing/2014/main" id="{457FD218-7AC5-0919-18F5-22A82776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88" y="1956417"/>
            <a:ext cx="3783025" cy="378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04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C8A4A-885E-EB7B-CFCF-BEBDA5581C81}"/>
              </a:ext>
            </a:extLst>
          </p:cNvPr>
          <p:cNvSpPr txBox="1"/>
          <p:nvPr/>
        </p:nvSpPr>
        <p:spPr>
          <a:xfrm>
            <a:off x="210862" y="348445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FEFDF4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12383D-5015-B49D-8CD8-A98349440111}"/>
              </a:ext>
            </a:extLst>
          </p:cNvPr>
          <p:cNvGrpSpPr/>
          <p:nvPr/>
        </p:nvGrpSpPr>
        <p:grpSpPr>
          <a:xfrm>
            <a:off x="2075328" y="734549"/>
            <a:ext cx="6447099" cy="5418760"/>
            <a:chOff x="2075799" y="834992"/>
            <a:chExt cx="6447099" cy="541876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39D807-DA65-BB80-3755-E1484236B75E}"/>
                </a:ext>
              </a:extLst>
            </p:cNvPr>
            <p:cNvGrpSpPr/>
            <p:nvPr/>
          </p:nvGrpSpPr>
          <p:grpSpPr>
            <a:xfrm>
              <a:off x="2210024" y="834992"/>
              <a:ext cx="3328068" cy="5178505"/>
              <a:chOff x="2210024" y="664632"/>
              <a:chExt cx="3328068" cy="517850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6A514-E6C1-77D8-DCD6-B7B4D1C98C84}"/>
                  </a:ext>
                </a:extLst>
              </p:cNvPr>
              <p:cNvSpPr txBox="1"/>
              <p:nvPr/>
            </p:nvSpPr>
            <p:spPr>
              <a:xfrm>
                <a:off x="3973240" y="664632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개요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436CB7-C171-6712-52F0-AE29004102FF}"/>
                  </a:ext>
                </a:extLst>
              </p:cNvPr>
              <p:cNvSpPr txBox="1"/>
              <p:nvPr/>
            </p:nvSpPr>
            <p:spPr>
              <a:xfrm>
                <a:off x="3973240" y="1136620"/>
                <a:ext cx="11224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기대 효과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685E15-F1CB-4AB3-0708-3EE976245C6F}"/>
                  </a:ext>
                </a:extLst>
              </p:cNvPr>
              <p:cNvSpPr txBox="1"/>
              <p:nvPr/>
            </p:nvSpPr>
            <p:spPr>
              <a:xfrm>
                <a:off x="2210024" y="1795926"/>
                <a:ext cx="12618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소개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C502A-FA8F-7D6E-CE11-95711F816294}"/>
                  </a:ext>
                </a:extLst>
              </p:cNvPr>
              <p:cNvSpPr txBox="1"/>
              <p:nvPr/>
            </p:nvSpPr>
            <p:spPr>
              <a:xfrm>
                <a:off x="2383149" y="3770517"/>
                <a:ext cx="9156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개발 결과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ECEDEC-59CE-683F-68DD-22F4054E3AD1}"/>
                  </a:ext>
                </a:extLst>
              </p:cNvPr>
              <p:cNvSpPr txBox="1"/>
              <p:nvPr/>
            </p:nvSpPr>
            <p:spPr>
              <a:xfrm>
                <a:off x="2575510" y="5504583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시연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0544C-1DA7-FA73-5774-49A871D3697A}"/>
                  </a:ext>
                </a:extLst>
              </p:cNvPr>
              <p:cNvSpPr txBox="1"/>
              <p:nvPr/>
            </p:nvSpPr>
            <p:spPr>
              <a:xfrm>
                <a:off x="3973240" y="1608608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기능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44F93-7773-39A9-CB9F-EA55D85AA369}"/>
                  </a:ext>
                </a:extLst>
              </p:cNvPr>
              <p:cNvSpPr txBox="1"/>
              <p:nvPr/>
            </p:nvSpPr>
            <p:spPr>
              <a:xfrm>
                <a:off x="3973240" y="2080595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개발 아키텍처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929965-34DF-BC65-91AD-56A0A78487C1}"/>
                </a:ext>
              </a:extLst>
            </p:cNvPr>
            <p:cNvSpPr txBox="1"/>
            <p:nvPr/>
          </p:nvSpPr>
          <p:spPr>
            <a:xfrm>
              <a:off x="3973240" y="3153400"/>
              <a:ext cx="1617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j-ea"/>
                  <a:ea typeface="+mj-ea"/>
                </a:rPr>
                <a:t>개발 결과 보고</a:t>
              </a:r>
              <a:endParaRPr lang="ko-KR" altLang="en-US" sz="16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E8CEF3-5EEF-17A2-24F9-AE92A3F2FD46}"/>
                </a:ext>
              </a:extLst>
            </p:cNvPr>
            <p:cNvSpPr txBox="1"/>
            <p:nvPr/>
          </p:nvSpPr>
          <p:spPr>
            <a:xfrm>
              <a:off x="2571502" y="11167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1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6E7EC9-BF56-B204-A622-01D831E0A3F9}"/>
                </a:ext>
              </a:extLst>
            </p:cNvPr>
            <p:cNvSpPr txBox="1"/>
            <p:nvPr/>
          </p:nvSpPr>
          <p:spPr>
            <a:xfrm>
              <a:off x="2571502" y="306192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2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BBB36F-6A05-71D7-97A3-E8D0390A6247}"/>
                </a:ext>
              </a:extLst>
            </p:cNvPr>
            <p:cNvSpPr txBox="1"/>
            <p:nvPr/>
          </p:nvSpPr>
          <p:spPr>
            <a:xfrm>
              <a:off x="2571502" y="4806694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3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BB77BE-97BB-130C-099D-48AC52E46D69}"/>
                </a:ext>
              </a:extLst>
            </p:cNvPr>
            <p:cNvSpPr txBox="1"/>
            <p:nvPr/>
          </p:nvSpPr>
          <p:spPr>
            <a:xfrm>
              <a:off x="4128887" y="5063782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시연 시나리오 </a:t>
              </a:r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1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F3B6DA4-9943-4A64-49D1-D5DC8F4741A0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2767057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ED15D2-88D0-647A-C612-8D19AD1C4A7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4545673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DAFDAB-861D-32CD-7639-6755BB459445}"/>
                </a:ext>
              </a:extLst>
            </p:cNvPr>
            <p:cNvSpPr txBox="1"/>
            <p:nvPr/>
          </p:nvSpPr>
          <p:spPr>
            <a:xfrm>
              <a:off x="3973240" y="3751452"/>
              <a:ext cx="11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j-ea"/>
                  <a:ea typeface="+mj-ea"/>
                </a:rPr>
                <a:t>역할 분담</a:t>
              </a:r>
              <a:endParaRPr lang="ko-KR" altLang="en-US" sz="16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5F27A-C217-EC78-9110-266F6D1C4644}"/>
                </a:ext>
              </a:extLst>
            </p:cNvPr>
            <p:cNvSpPr txBox="1"/>
            <p:nvPr/>
          </p:nvSpPr>
          <p:spPr>
            <a:xfrm>
              <a:off x="3973239" y="4668852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j-ea"/>
                  <a:ea typeface="+mj-ea"/>
                </a:rPr>
                <a:t>시연</a:t>
              </a:r>
              <a:endParaRPr lang="ko-KR" altLang="en-US" sz="16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80010-77CA-5B9F-E380-5712CDCA2714}"/>
                </a:ext>
              </a:extLst>
            </p:cNvPr>
            <p:cNvSpPr txBox="1"/>
            <p:nvPr/>
          </p:nvSpPr>
          <p:spPr>
            <a:xfrm>
              <a:off x="4128887" y="5458712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시연 시나리오 </a:t>
              </a:r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2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5F0F9E-CE82-3CE8-A58B-90774B8F2B04}"/>
                </a:ext>
              </a:extLst>
            </p:cNvPr>
            <p:cNvSpPr txBox="1"/>
            <p:nvPr/>
          </p:nvSpPr>
          <p:spPr>
            <a:xfrm>
              <a:off x="4128887" y="5853642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시연 시나리오 </a:t>
              </a:r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3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51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96A45-C8E4-9F0B-31E2-7E5BAA9450A7}"/>
              </a:ext>
            </a:extLst>
          </p:cNvPr>
          <p:cNvSpPr/>
          <p:nvPr/>
        </p:nvSpPr>
        <p:spPr>
          <a:xfrm>
            <a:off x="-114300" y="5328611"/>
            <a:ext cx="9398000" cy="1155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84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7251B-86BB-156F-9A86-47B4E91CFB14}"/>
              </a:ext>
            </a:extLst>
          </p:cNvPr>
          <p:cNvSpPr txBox="1"/>
          <p:nvPr/>
        </p:nvSpPr>
        <p:spPr>
          <a:xfrm>
            <a:off x="354654" y="1529389"/>
            <a:ext cx="16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 배경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6F15-D3C5-FF5C-6B58-7C06D5A83BC1}"/>
              </a:ext>
            </a:extLst>
          </p:cNvPr>
          <p:cNvSpPr txBox="1"/>
          <p:nvPr/>
        </p:nvSpPr>
        <p:spPr>
          <a:xfrm>
            <a:off x="789211" y="2057238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여러 페이지에 분산되어 있는 동국대학교 공지사항의 불편함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986CC-39DE-5BD2-7011-2F1C16C42CC7}"/>
              </a:ext>
            </a:extLst>
          </p:cNvPr>
          <p:cNvSpPr txBox="1"/>
          <p:nvPr/>
        </p:nvSpPr>
        <p:spPr>
          <a:xfrm>
            <a:off x="789211" y="2581484"/>
            <a:ext cx="23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 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A5B7-B09B-18F8-AC28-4E60A1AAFF66}"/>
              </a:ext>
            </a:extLst>
          </p:cNvPr>
          <p:cNvSpPr txBox="1"/>
          <p:nvPr/>
        </p:nvSpPr>
        <p:spPr>
          <a:xfrm>
            <a:off x="907994" y="3838222"/>
            <a:ext cx="6143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공지사항 통합</a:t>
            </a:r>
            <a:r>
              <a:rPr lang="en-US" altLang="ko-KR" sz="2000" b="1" spc="-150" dirty="0">
                <a:solidFill>
                  <a:srgbClr val="2F2F2F"/>
                </a:solidFill>
                <a:latin typeface="+mn-ea"/>
              </a:rPr>
              <a:t>,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학사일정과 공지사항 알림 기능에 대한 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03C9C-A76E-B44C-2F9C-887B4C472989}"/>
              </a:ext>
            </a:extLst>
          </p:cNvPr>
          <p:cNvSpPr txBox="1"/>
          <p:nvPr/>
        </p:nvSpPr>
        <p:spPr>
          <a:xfrm>
            <a:off x="1355054" y="2581483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공지사항 찾는데 번거롭거나 필요하지 못하는 경우가 빈번히 발생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E44A192-C801-890D-A338-34DA1421BB79}"/>
              </a:ext>
            </a:extLst>
          </p:cNvPr>
          <p:cNvSpPr/>
          <p:nvPr/>
        </p:nvSpPr>
        <p:spPr>
          <a:xfrm>
            <a:off x="997531" y="2713851"/>
            <a:ext cx="344823" cy="170800"/>
          </a:xfrm>
          <a:prstGeom prst="rightArrow">
            <a:avLst/>
          </a:prstGeom>
          <a:solidFill>
            <a:srgbClr val="ED6E25"/>
          </a:solidFill>
          <a:ln>
            <a:solidFill>
              <a:srgbClr val="ED6E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FA49-2188-914B-75D8-0C6EA6293E18}"/>
              </a:ext>
            </a:extLst>
          </p:cNvPr>
          <p:cNvSpPr txBox="1"/>
          <p:nvPr/>
        </p:nvSpPr>
        <p:spPr>
          <a:xfrm>
            <a:off x="789211" y="3190845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등록금과 같이 학사 일정을 까먹는 경우 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10" name="그림 9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0DFB70B7-BE7E-0127-3D70-2A4DB05A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3281" y="4368345"/>
            <a:ext cx="697437" cy="774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973F4-04F3-066F-1D3D-D6EC5B65E38C}"/>
              </a:ext>
            </a:extLst>
          </p:cNvPr>
          <p:cNvSpPr txBox="1"/>
          <p:nvPr/>
        </p:nvSpPr>
        <p:spPr>
          <a:xfrm>
            <a:off x="1160289" y="5454985"/>
            <a:ext cx="64748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동국대학교 학생들의 </a:t>
            </a:r>
            <a:r>
              <a:rPr lang="ko-KR" altLang="en-US" sz="2000" b="1" spc="-150" dirty="0">
                <a:solidFill>
                  <a:srgbClr val="ED6E25"/>
                </a:solidFill>
                <a:latin typeface="+mj-ea"/>
                <a:ea typeface="+mj-ea"/>
              </a:rPr>
              <a:t>공지사항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 및 </a:t>
            </a:r>
            <a:r>
              <a:rPr lang="ko-KR" altLang="en-US" sz="2000" b="1" spc="-150" dirty="0">
                <a:solidFill>
                  <a:srgbClr val="ED6E25"/>
                </a:solidFill>
                <a:latin typeface="+mj-ea"/>
                <a:ea typeface="+mj-ea"/>
              </a:rPr>
              <a:t>학사일정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 인지를 돕기 위한</a:t>
            </a:r>
            <a:endParaRPr lang="en-US" altLang="ko-KR" sz="2000" b="1" spc="-150" dirty="0">
              <a:solidFill>
                <a:srgbClr val="2F2F2F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b="1" spc="-150" dirty="0">
                <a:solidFill>
                  <a:srgbClr val="ED6E25"/>
                </a:solidFill>
                <a:latin typeface="+mj-ea"/>
                <a:ea typeface="+mj-ea"/>
              </a:rPr>
              <a:t>알림 웹 애플리케이션</a:t>
            </a:r>
            <a:r>
              <a:rPr lang="ko-KR" altLang="en-US" sz="2800" b="1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7018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7045" y="237455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6F15-D3C5-FF5C-6B58-7C06D5A83BC1}"/>
              </a:ext>
            </a:extLst>
          </p:cNvPr>
          <p:cNvSpPr txBox="1"/>
          <p:nvPr/>
        </p:nvSpPr>
        <p:spPr>
          <a:xfrm>
            <a:off x="459011" y="1768445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분산되어 있는 동국대학교 공지사항의 불편함 해결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D2C90-FB79-F47F-9A05-3E14C03BD918}"/>
              </a:ext>
            </a:extLst>
          </p:cNvPr>
          <p:cNvSpPr txBox="1"/>
          <p:nvPr/>
        </p:nvSpPr>
        <p:spPr>
          <a:xfrm>
            <a:off x="459011" y="2281044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공지사항 및 학사일정 알림을 통한 인지 도움 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19" name="그림 18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2F527C68-BBEB-3E77-FFEA-99C6D6249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58" y="4176847"/>
            <a:ext cx="1302309" cy="1302309"/>
          </a:xfrm>
          <a:prstGeom prst="rect">
            <a:avLst/>
          </a:prstGeom>
        </p:spPr>
      </p:pic>
      <p:pic>
        <p:nvPicPr>
          <p:cNvPr id="21" name="그림 20" descr="노랑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4317C59-1328-17DD-AFF7-79A9C5C1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30" y="4314456"/>
            <a:ext cx="1027090" cy="1027090"/>
          </a:xfrm>
          <a:prstGeom prst="rect">
            <a:avLst/>
          </a:prstGeom>
        </p:spPr>
      </p:pic>
      <p:pic>
        <p:nvPicPr>
          <p:cNvPr id="22" name="그림 21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90EB7037-88A7-95FD-C5B0-C62053728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00" y="4429388"/>
            <a:ext cx="697437" cy="774548"/>
          </a:xfrm>
          <a:prstGeom prst="rect">
            <a:avLst/>
          </a:prstGeom>
        </p:spPr>
      </p:pic>
      <p:pic>
        <p:nvPicPr>
          <p:cNvPr id="24" name="그림 23" descr="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B03C53F4-F603-E183-BB2A-668A23DFE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95" y="4136675"/>
            <a:ext cx="1302309" cy="1302309"/>
          </a:xfrm>
          <a:prstGeom prst="rect">
            <a:avLst/>
          </a:prstGeom>
        </p:spPr>
      </p:pic>
      <p:pic>
        <p:nvPicPr>
          <p:cNvPr id="32" name="그림 31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C490FE70-692B-1604-8C8F-4A62406C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94088" y="4429388"/>
            <a:ext cx="697437" cy="7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90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프로젝트 기능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DD6078-0110-22FE-88B0-3B174EAD8CFD}"/>
              </a:ext>
            </a:extLst>
          </p:cNvPr>
          <p:cNvGrpSpPr/>
          <p:nvPr/>
        </p:nvGrpSpPr>
        <p:grpSpPr>
          <a:xfrm>
            <a:off x="407978" y="2098479"/>
            <a:ext cx="2590578" cy="3104538"/>
            <a:chOff x="407978" y="2098479"/>
            <a:chExt cx="2590578" cy="310453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5C2045A-44E4-64E7-AEDC-05F442921B4D}"/>
                </a:ext>
              </a:extLst>
            </p:cNvPr>
            <p:cNvGrpSpPr/>
            <p:nvPr/>
          </p:nvGrpSpPr>
          <p:grpSpPr>
            <a:xfrm>
              <a:off x="623267" y="2098479"/>
              <a:ext cx="2160000" cy="2160000"/>
              <a:chOff x="678065" y="2339947"/>
              <a:chExt cx="2412842" cy="24128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44964F6-D448-0309-EFA7-2C4A21A89AC8}"/>
                  </a:ext>
                </a:extLst>
              </p:cNvPr>
              <p:cNvSpPr/>
              <p:nvPr/>
            </p:nvSpPr>
            <p:spPr>
              <a:xfrm>
                <a:off x="678065" y="2339947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 descr="그래픽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4EE91772-20F1-D3F4-37C7-857965F66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0685" y="2772864"/>
                <a:ext cx="1535210" cy="153521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03D94B-8DF3-13FA-CBD9-E3E45D35915C}"/>
                </a:ext>
              </a:extLst>
            </p:cNvPr>
            <p:cNvSpPr txBox="1"/>
            <p:nvPr/>
          </p:nvSpPr>
          <p:spPr>
            <a:xfrm>
              <a:off x="744431" y="4399471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회원가입 및 로그인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03A60D-E2D7-C86D-FCB6-3D5E966E3AFB}"/>
                </a:ext>
              </a:extLst>
            </p:cNvPr>
            <p:cNvSpPr txBox="1"/>
            <p:nvPr/>
          </p:nvSpPr>
          <p:spPr>
            <a:xfrm>
              <a:off x="407978" y="4864463"/>
              <a:ext cx="2590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사용자별 공지사항 개인화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657246-9F60-2B69-AE8D-98D45A7B94AB}"/>
              </a:ext>
            </a:extLst>
          </p:cNvPr>
          <p:cNvGrpSpPr/>
          <p:nvPr/>
        </p:nvGrpSpPr>
        <p:grpSpPr>
          <a:xfrm>
            <a:off x="3276711" y="2098479"/>
            <a:ext cx="2590578" cy="3350759"/>
            <a:chOff x="3276711" y="2098479"/>
            <a:chExt cx="2590578" cy="335075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66E8AA-AE32-45BD-0CF9-36D23FF3116A}"/>
                </a:ext>
              </a:extLst>
            </p:cNvPr>
            <p:cNvGrpSpPr/>
            <p:nvPr/>
          </p:nvGrpSpPr>
          <p:grpSpPr>
            <a:xfrm>
              <a:off x="3492001" y="2098479"/>
              <a:ext cx="2160000" cy="2160000"/>
              <a:chOff x="3433499" y="2339947"/>
              <a:chExt cx="2412842" cy="2412842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11ABFAE-6EB9-6F76-25F0-A68C279E6143}"/>
                  </a:ext>
                </a:extLst>
              </p:cNvPr>
              <p:cNvSpPr/>
              <p:nvPr/>
            </p:nvSpPr>
            <p:spPr>
              <a:xfrm>
                <a:off x="3433499" y="2339947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918CEDC-D70F-62E9-9469-55811DD6C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507" y="2727691"/>
                <a:ext cx="1758045" cy="175804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7D4B9-C45D-0C7A-EA69-F690D5D62462}"/>
                </a:ext>
              </a:extLst>
            </p:cNvPr>
            <p:cNvSpPr txBox="1"/>
            <p:nvPr/>
          </p:nvSpPr>
          <p:spPr>
            <a:xfrm>
              <a:off x="3544316" y="4399471"/>
              <a:ext cx="20553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학사 일정 제공 기능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C5D336-31C9-5D4C-0E7D-7AA172A8305C}"/>
                </a:ext>
              </a:extLst>
            </p:cNvPr>
            <p:cNvSpPr txBox="1"/>
            <p:nvPr/>
          </p:nvSpPr>
          <p:spPr>
            <a:xfrm>
              <a:off x="3276711" y="4864463"/>
              <a:ext cx="2590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이용 날짜에 맞는 학사 일정과 예정 일정 표시 및 알림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D12B825-2D0F-DCC2-B656-88B4AFA49C53}"/>
              </a:ext>
            </a:extLst>
          </p:cNvPr>
          <p:cNvGrpSpPr/>
          <p:nvPr/>
        </p:nvGrpSpPr>
        <p:grpSpPr>
          <a:xfrm>
            <a:off x="6177127" y="2098480"/>
            <a:ext cx="2575038" cy="3350758"/>
            <a:chOff x="6177127" y="2098480"/>
            <a:chExt cx="2575038" cy="335075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B065FFC-5FD1-D45F-7BB3-4179E14E1D98}"/>
                </a:ext>
              </a:extLst>
            </p:cNvPr>
            <p:cNvGrpSpPr/>
            <p:nvPr/>
          </p:nvGrpSpPr>
          <p:grpSpPr>
            <a:xfrm>
              <a:off x="6360734" y="2098480"/>
              <a:ext cx="2160000" cy="2160000"/>
              <a:chOff x="6297471" y="2345699"/>
              <a:chExt cx="2412842" cy="241284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E00BB9E-E74A-6EBC-173A-BBD8E589E3C9}"/>
                  </a:ext>
                </a:extLst>
              </p:cNvPr>
              <p:cNvSpPr/>
              <p:nvPr/>
            </p:nvSpPr>
            <p:spPr>
              <a:xfrm>
                <a:off x="6297471" y="2345699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 descr="상징, 폰트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7E3B94A9-7591-62CC-8D74-EA62989BA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894" y="2658680"/>
                <a:ext cx="1787418" cy="1787418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440FDA-4FF3-4F4B-A1D9-C9CDE94BEAC1}"/>
                </a:ext>
              </a:extLst>
            </p:cNvPr>
            <p:cNvSpPr txBox="1"/>
            <p:nvPr/>
          </p:nvSpPr>
          <p:spPr>
            <a:xfrm>
              <a:off x="6413049" y="4406493"/>
              <a:ext cx="20553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공지사항 알림 기능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F6DD9A-922E-C24E-F54D-9FDDAE20FB93}"/>
                </a:ext>
              </a:extLst>
            </p:cNvPr>
            <p:cNvSpPr txBox="1"/>
            <p:nvPr/>
          </p:nvSpPr>
          <p:spPr>
            <a:xfrm>
              <a:off x="6177127" y="4864463"/>
              <a:ext cx="2575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정보를 받기 원하는 공지사항 카테고리의 알림 기능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99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92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아키텍처</a:t>
            </a:r>
          </a:p>
        </p:txBody>
      </p:sp>
      <p:pic>
        <p:nvPicPr>
          <p:cNvPr id="40" name="그림 39" descr="텍스트, 스크린샷, 경기이(가) 표시된 사진&#10;&#10;자동 생성된 설명">
            <a:extLst>
              <a:ext uri="{FF2B5EF4-FFF2-40B4-BE49-F238E27FC236}">
                <a16:creationId xmlns:a16="http://schemas.microsoft.com/office/drawing/2014/main" id="{41214093-C13E-6161-FA94-C5BFFC22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63" y="1736865"/>
            <a:ext cx="5841508" cy="46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8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7444B-3E72-167A-F1D6-2832235EFFCF}"/>
              </a:ext>
            </a:extLst>
          </p:cNvPr>
          <p:cNvSpPr txBox="1"/>
          <p:nvPr/>
        </p:nvSpPr>
        <p:spPr>
          <a:xfrm>
            <a:off x="914401" y="393790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팀원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BE92D-22B9-3F90-391E-A7010B6EFC32}"/>
              </a:ext>
            </a:extLst>
          </p:cNvPr>
          <p:cNvSpPr txBox="1"/>
          <p:nvPr/>
        </p:nvSpPr>
        <p:spPr>
          <a:xfrm>
            <a:off x="914401" y="232621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ED6E25"/>
                </a:solidFill>
                <a:latin typeface="+mj-ea"/>
                <a:ea typeface="+mj-ea"/>
              </a:rPr>
              <a:t>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5D1C-E498-295B-20C9-4995507839D4}"/>
              </a:ext>
            </a:extLst>
          </p:cNvPr>
          <p:cNvSpPr txBox="1"/>
          <p:nvPr/>
        </p:nvSpPr>
        <p:spPr>
          <a:xfrm>
            <a:off x="914401" y="530521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83EB-84FF-97FB-2E03-A915E0FEB252}"/>
              </a:ext>
            </a:extLst>
          </p:cNvPr>
          <p:cNvSpPr txBox="1"/>
          <p:nvPr/>
        </p:nvSpPr>
        <p:spPr>
          <a:xfrm>
            <a:off x="1713658" y="2326212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전병현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94D8-ABBA-1949-22C0-91DC19781EFA}"/>
              </a:ext>
            </a:extLst>
          </p:cNvPr>
          <p:cNvSpPr txBox="1"/>
          <p:nvPr/>
        </p:nvSpPr>
        <p:spPr>
          <a:xfrm>
            <a:off x="1713658" y="393790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+mj-ea"/>
                <a:ea typeface="+mj-ea"/>
              </a:rPr>
              <a:t>박주한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71AFC-0F88-67C0-FD0B-223D7C0DDA8F}"/>
              </a:ext>
            </a:extLst>
          </p:cNvPr>
          <p:cNvSpPr txBox="1"/>
          <p:nvPr/>
        </p:nvSpPr>
        <p:spPr>
          <a:xfrm>
            <a:off x="1713658" y="530521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성민제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1FFF-846A-E246-0845-2257ED9CCEB4}"/>
              </a:ext>
            </a:extLst>
          </p:cNvPr>
          <p:cNvSpPr txBox="1"/>
          <p:nvPr/>
        </p:nvSpPr>
        <p:spPr>
          <a:xfrm>
            <a:off x="3314215" y="232405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BE</a:t>
            </a:r>
            <a:endParaRPr lang="ko-KR" altLang="en-US" sz="24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C9250-5BF9-5A3F-79F9-28299FF1293C}"/>
              </a:ext>
            </a:extLst>
          </p:cNvPr>
          <p:cNvSpPr txBox="1"/>
          <p:nvPr/>
        </p:nvSpPr>
        <p:spPr>
          <a:xfrm>
            <a:off x="3302192" y="3937901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CD975-939B-5300-E7D8-F15BF548263E}"/>
              </a:ext>
            </a:extLst>
          </p:cNvPr>
          <p:cNvSpPr txBox="1"/>
          <p:nvPr/>
        </p:nvSpPr>
        <p:spPr>
          <a:xfrm>
            <a:off x="3314215" y="5305210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2FDCD-3264-7DBC-954E-A37DCF2820FC}"/>
              </a:ext>
            </a:extLst>
          </p:cNvPr>
          <p:cNvSpPr txBox="1"/>
          <p:nvPr/>
        </p:nvSpPr>
        <p:spPr>
          <a:xfrm>
            <a:off x="3024873" y="172645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/>
              <a:t>주요 역할</a:t>
            </a:r>
            <a:endParaRPr lang="ko-KR" altLang="en-US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636AF-0EA1-451E-37A3-E81953D05A03}"/>
              </a:ext>
            </a:extLst>
          </p:cNvPr>
          <p:cNvSpPr txBox="1"/>
          <p:nvPr/>
        </p:nvSpPr>
        <p:spPr>
          <a:xfrm>
            <a:off x="4612111" y="172645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세부 역할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A85393-F12A-AB8C-C20C-0CFEB7FC0045}"/>
              </a:ext>
            </a:extLst>
          </p:cNvPr>
          <p:cNvCxnSpPr>
            <a:cxnSpLocks/>
          </p:cNvCxnSpPr>
          <p:nvPr/>
        </p:nvCxnSpPr>
        <p:spPr>
          <a:xfrm>
            <a:off x="994622" y="3667095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07E7F4-A5EA-C3B7-BF6F-D5773408B605}"/>
              </a:ext>
            </a:extLst>
          </p:cNvPr>
          <p:cNvCxnSpPr>
            <a:cxnSpLocks/>
          </p:cNvCxnSpPr>
          <p:nvPr/>
        </p:nvCxnSpPr>
        <p:spPr>
          <a:xfrm>
            <a:off x="994622" y="5053071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15E0C9-3582-D9F8-34C0-051D6C7E4829}"/>
              </a:ext>
            </a:extLst>
          </p:cNvPr>
          <p:cNvCxnSpPr>
            <a:cxnSpLocks/>
          </p:cNvCxnSpPr>
          <p:nvPr/>
        </p:nvCxnSpPr>
        <p:spPr>
          <a:xfrm>
            <a:off x="994622" y="2098815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0434FF7-2433-5798-A9E9-4F0CA85D8551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역할 분담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217CD8-02B2-621A-13B8-90486FBE5FD0}"/>
              </a:ext>
            </a:extLst>
          </p:cNvPr>
          <p:cNvGrpSpPr/>
          <p:nvPr/>
        </p:nvGrpSpPr>
        <p:grpSpPr>
          <a:xfrm>
            <a:off x="4663891" y="2680736"/>
            <a:ext cx="1812920" cy="338554"/>
            <a:chOff x="4663891" y="5033321"/>
            <a:chExt cx="1812920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FEDC5B-5F08-D09A-6B0E-9733DF4D8C24}"/>
                </a:ext>
              </a:extLst>
            </p:cNvPr>
            <p:cNvSpPr txBox="1"/>
            <p:nvPr/>
          </p:nvSpPr>
          <p:spPr>
            <a:xfrm>
              <a:off x="4778910" y="5033321"/>
              <a:ext cx="1697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연동을 위한 설정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B359523-07B0-0EE1-4403-C04AC71A721F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C0BB17-52BC-9C7D-554B-2A78EBA91827}"/>
              </a:ext>
            </a:extLst>
          </p:cNvPr>
          <p:cNvGrpSpPr/>
          <p:nvPr/>
        </p:nvGrpSpPr>
        <p:grpSpPr>
          <a:xfrm>
            <a:off x="4663891" y="2222306"/>
            <a:ext cx="2628849" cy="338554"/>
            <a:chOff x="4663891" y="5033321"/>
            <a:chExt cx="2628849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062107-9C92-652D-3D68-CAB0C1963B8B}"/>
                </a:ext>
              </a:extLst>
            </p:cNvPr>
            <p:cNvSpPr txBox="1"/>
            <p:nvPr/>
          </p:nvSpPr>
          <p:spPr>
            <a:xfrm>
              <a:off x="4778910" y="5033321"/>
              <a:ext cx="2513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회원관리 </a:t>
              </a:r>
              <a:r>
                <a:rPr lang="en-US" altLang="ko-KR" sz="1600" spc="-150" dirty="0"/>
                <a:t>API, </a:t>
              </a:r>
              <a:r>
                <a:rPr lang="ko-KR" altLang="en-US" sz="1600" spc="-150" dirty="0"/>
                <a:t>카테고리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구현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2E46F6E-CD37-D55C-7ACA-846CFEAFCDAC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411C215-CDBE-BF9F-C6AC-2B6AFDAF4311}"/>
              </a:ext>
            </a:extLst>
          </p:cNvPr>
          <p:cNvGrpSpPr/>
          <p:nvPr/>
        </p:nvGrpSpPr>
        <p:grpSpPr>
          <a:xfrm>
            <a:off x="4663891" y="3139165"/>
            <a:ext cx="1902688" cy="338554"/>
            <a:chOff x="4663891" y="5033321"/>
            <a:chExt cx="1902688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D745EF-01B9-D750-484E-64940888DA89}"/>
                </a:ext>
              </a:extLst>
            </p:cNvPr>
            <p:cNvSpPr txBox="1"/>
            <p:nvPr/>
          </p:nvSpPr>
          <p:spPr>
            <a:xfrm>
              <a:off x="4778910" y="5033321"/>
              <a:ext cx="1787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메시지 </a:t>
              </a:r>
              <a:r>
                <a:rPr lang="ko-KR" altLang="en-US" sz="1600" spc="-150" dirty="0" err="1"/>
                <a:t>알림기능</a:t>
              </a:r>
              <a:r>
                <a:rPr lang="ko-KR" altLang="en-US" sz="1600" spc="-150" dirty="0"/>
                <a:t> 구현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FCFC913-CEC7-5754-0F8A-7B3C0CAE328D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2D19495-F370-1A8A-33ED-D2B8617910D3}"/>
              </a:ext>
            </a:extLst>
          </p:cNvPr>
          <p:cNvGrpSpPr/>
          <p:nvPr/>
        </p:nvGrpSpPr>
        <p:grpSpPr>
          <a:xfrm>
            <a:off x="4663891" y="3937901"/>
            <a:ext cx="1752006" cy="338554"/>
            <a:chOff x="4663891" y="3684857"/>
            <a:chExt cx="1752006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AF98DE-85A3-6E6F-0B43-BE4BC3E39955}"/>
                </a:ext>
              </a:extLst>
            </p:cNvPr>
            <p:cNvSpPr txBox="1"/>
            <p:nvPr/>
          </p:nvSpPr>
          <p:spPr>
            <a:xfrm>
              <a:off x="4778910" y="3684857"/>
              <a:ext cx="1636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로그인 페이지 구현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0E9071-44A0-FBC3-95C8-56F2AF5B7354}"/>
                </a:ext>
              </a:extLst>
            </p:cNvPr>
            <p:cNvSpPr/>
            <p:nvPr/>
          </p:nvSpPr>
          <p:spPr>
            <a:xfrm>
              <a:off x="4663891" y="3825832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85BD663-C792-5958-848F-83315BFD3D52}"/>
              </a:ext>
            </a:extLst>
          </p:cNvPr>
          <p:cNvGrpSpPr/>
          <p:nvPr/>
        </p:nvGrpSpPr>
        <p:grpSpPr>
          <a:xfrm>
            <a:off x="4663891" y="4412365"/>
            <a:ext cx="1925130" cy="338554"/>
            <a:chOff x="4663891" y="4159321"/>
            <a:chExt cx="1925130" cy="3385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A98587-C97C-6ADC-925B-E76E070D61C3}"/>
                </a:ext>
              </a:extLst>
            </p:cNvPr>
            <p:cNvSpPr txBox="1"/>
            <p:nvPr/>
          </p:nvSpPr>
          <p:spPr>
            <a:xfrm>
              <a:off x="4778910" y="4159321"/>
              <a:ext cx="18101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회원가입 페이지 구현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F05266-E04B-C18C-5654-1B0B909B999D}"/>
                </a:ext>
              </a:extLst>
            </p:cNvPr>
            <p:cNvSpPr/>
            <p:nvPr/>
          </p:nvSpPr>
          <p:spPr>
            <a:xfrm>
              <a:off x="4663891" y="4300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7782E3F-C8C4-52B9-DD7D-08603FAFB17B}"/>
              </a:ext>
            </a:extLst>
          </p:cNvPr>
          <p:cNvGrpSpPr/>
          <p:nvPr/>
        </p:nvGrpSpPr>
        <p:grpSpPr>
          <a:xfrm>
            <a:off x="4663891" y="5328214"/>
            <a:ext cx="1578881" cy="338554"/>
            <a:chOff x="4663891" y="5390960"/>
            <a:chExt cx="1578881" cy="338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01CD19-DB1F-F953-0900-E2C0E90A3204}"/>
                </a:ext>
              </a:extLst>
            </p:cNvPr>
            <p:cNvSpPr txBox="1"/>
            <p:nvPr/>
          </p:nvSpPr>
          <p:spPr>
            <a:xfrm>
              <a:off x="4778910" y="5390960"/>
              <a:ext cx="1463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메인 페이지 구현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539A855-289F-83B0-3372-BCA6C60909F5}"/>
                </a:ext>
              </a:extLst>
            </p:cNvPr>
            <p:cNvSpPr/>
            <p:nvPr/>
          </p:nvSpPr>
          <p:spPr>
            <a:xfrm>
              <a:off x="4663891" y="5531935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90C6AA-5192-ED34-6773-F56710D47982}"/>
              </a:ext>
            </a:extLst>
          </p:cNvPr>
          <p:cNvGrpSpPr/>
          <p:nvPr/>
        </p:nvGrpSpPr>
        <p:grpSpPr>
          <a:xfrm>
            <a:off x="4663891" y="5785041"/>
            <a:ext cx="1553233" cy="338554"/>
            <a:chOff x="4663891" y="5390960"/>
            <a:chExt cx="1553233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96C297-43E2-EF0A-1695-4CACE085CA66}"/>
                </a:ext>
              </a:extLst>
            </p:cNvPr>
            <p:cNvSpPr txBox="1"/>
            <p:nvPr/>
          </p:nvSpPr>
          <p:spPr>
            <a:xfrm>
              <a:off x="4778910" y="5390960"/>
              <a:ext cx="14382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FE-BE </a:t>
              </a:r>
              <a:r>
                <a:rPr lang="ko-KR" altLang="en-US" sz="1600" spc="-150" dirty="0"/>
                <a:t>간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연동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390A33-A1A9-2C2E-3DD9-10C4FE715A9B}"/>
                </a:ext>
              </a:extLst>
            </p:cNvPr>
            <p:cNvSpPr/>
            <p:nvPr/>
          </p:nvSpPr>
          <p:spPr>
            <a:xfrm>
              <a:off x="4663891" y="5531935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91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79B72-18CB-98F5-FA47-1D231D79FA86}"/>
              </a:ext>
            </a:extLst>
          </p:cNvPr>
          <p:cNvSpPr txBox="1"/>
          <p:nvPr/>
        </p:nvSpPr>
        <p:spPr>
          <a:xfrm>
            <a:off x="1500493" y="262181"/>
            <a:ext cx="6143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결과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– 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메인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로그인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X)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A0512-EA10-AD0F-8CBC-70EA79DE7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2" t="10563" r="25334"/>
          <a:stretch/>
        </p:blipFill>
        <p:spPr>
          <a:xfrm>
            <a:off x="2168585" y="1397512"/>
            <a:ext cx="4806829" cy="52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79B72-18CB-98F5-FA47-1D231D79FA86}"/>
              </a:ext>
            </a:extLst>
          </p:cNvPr>
          <p:cNvSpPr txBox="1"/>
          <p:nvPr/>
        </p:nvSpPr>
        <p:spPr>
          <a:xfrm>
            <a:off x="2354093" y="262181"/>
            <a:ext cx="4435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결과 </a:t>
            </a:r>
            <a:r>
              <a:rPr lang="en-US" altLang="ko-KR" sz="4000" spc="-150" dirty="0">
                <a:solidFill>
                  <a:srgbClr val="2F2F2F"/>
                </a:solidFill>
                <a:latin typeface="+mj-ea"/>
                <a:ea typeface="+mj-ea"/>
              </a:rPr>
              <a:t>– </a:t>
            </a:r>
            <a:r>
              <a:rPr lang="ko-KR" altLang="en-US" sz="4000" spc="-150" dirty="0">
                <a:solidFill>
                  <a:srgbClr val="2F2F2F"/>
                </a:solidFill>
                <a:latin typeface="+mj-ea"/>
                <a:ea typeface="+mj-ea"/>
              </a:rPr>
              <a:t>로그인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CEC98C-2D36-5BCB-BD3B-97459B7B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3" r="12722" b="7418"/>
          <a:stretch/>
        </p:blipFill>
        <p:spPr>
          <a:xfrm>
            <a:off x="407226" y="1573906"/>
            <a:ext cx="8329548" cy="46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2F2F2F"/>
      </a:dk1>
      <a:lt1>
        <a:srgbClr val="FEFDF4"/>
      </a:lt1>
      <a:dk2>
        <a:srgbClr val="0E2841"/>
      </a:dk2>
      <a:lt2>
        <a:srgbClr val="E8E8E8"/>
      </a:lt2>
      <a:accent1>
        <a:srgbClr val="ED6E25"/>
      </a:accent1>
      <a:accent2>
        <a:srgbClr val="8E7D78"/>
      </a:accent2>
      <a:accent3>
        <a:srgbClr val="7030A0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Aptos Display"/>
        <a:ea typeface="나눔고딕 ExtraBold"/>
        <a:cs typeface=""/>
      </a:majorFont>
      <a:minorFont>
        <a:latin typeface="Aptos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321</Words>
  <Application>Microsoft Office PowerPoint</Application>
  <PresentationFormat>화면 슬라이드 쇼(4:3)</PresentationFormat>
  <Paragraphs>95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Wingdings</vt:lpstr>
      <vt:lpstr>맑은 고딕</vt:lpstr>
      <vt:lpstr>Aptos Display</vt:lpstr>
      <vt:lpstr>Arial</vt:lpstr>
      <vt:lpstr>Aptos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민제 성</dc:creator>
  <cp:lastModifiedBy>민제 성</cp:lastModifiedBy>
  <cp:revision>406</cp:revision>
  <dcterms:created xsi:type="dcterms:W3CDTF">2024-04-13T04:08:21Z</dcterms:created>
  <dcterms:modified xsi:type="dcterms:W3CDTF">2024-06-09T08:54:01Z</dcterms:modified>
</cp:coreProperties>
</file>